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0" r:id="rId4"/>
    <p:sldId id="261" r:id="rId5"/>
    <p:sldId id="264" r:id="rId6"/>
    <p:sldId id="262" r:id="rId7"/>
    <p:sldId id="265" r:id="rId8"/>
    <p:sldId id="263" r:id="rId9"/>
    <p:sldId id="266" r:id="rId10"/>
    <p:sldId id="273" r:id="rId11"/>
    <p:sldId id="274" r:id="rId12"/>
    <p:sldId id="271" r:id="rId13"/>
    <p:sldId id="268" r:id="rId14"/>
    <p:sldId id="269" r:id="rId15"/>
    <p:sldId id="272"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775"/>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12/17/21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12/17/21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12/17/21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5.png"/><Relationship Id="rId4" Type="http://schemas.openxmlformats.org/officeDocument/2006/relationships/video" Target="../media/media2.mp4"/><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D6B0-3DDA-0B40-97F4-3B0CFD674A6B}"/>
              </a:ext>
            </a:extLst>
          </p:cNvPr>
          <p:cNvSpPr>
            <a:spLocks noGrp="1"/>
          </p:cNvSpPr>
          <p:nvPr>
            <p:ph type="ctrTitle"/>
          </p:nvPr>
        </p:nvSpPr>
        <p:spPr/>
        <p:txBody>
          <a:bodyPr>
            <a:noAutofit/>
          </a:bodyPr>
          <a:lstStyle/>
          <a:p>
            <a:r>
              <a:rPr lang="en-US" sz="4000" i="1" dirty="0"/>
              <a:t>How CNN structures influence learning in Flappy Bird</a:t>
            </a:r>
            <a:endParaRPr lang="en-US" sz="4000" dirty="0"/>
          </a:p>
        </p:txBody>
      </p:sp>
      <p:sp>
        <p:nvSpPr>
          <p:cNvPr id="3" name="Subtitle 2">
            <a:extLst>
              <a:ext uri="{FF2B5EF4-FFF2-40B4-BE49-F238E27FC236}">
                <a16:creationId xmlns:a16="http://schemas.microsoft.com/office/drawing/2014/main" id="{B5FF93C2-F50C-B941-BBF4-DEC385711954}"/>
              </a:ext>
            </a:extLst>
          </p:cNvPr>
          <p:cNvSpPr>
            <a:spLocks noGrp="1"/>
          </p:cNvSpPr>
          <p:nvPr>
            <p:ph type="subTitle" idx="1"/>
          </p:nvPr>
        </p:nvSpPr>
        <p:spPr/>
        <p:txBody>
          <a:bodyPr/>
          <a:lstStyle/>
          <a:p>
            <a:r>
              <a:rPr lang="en-US" dirty="0"/>
              <a:t>Kelsye Anderson</a:t>
            </a:r>
          </a:p>
        </p:txBody>
      </p:sp>
    </p:spTree>
    <p:extLst>
      <p:ext uri="{BB962C8B-B14F-4D97-AF65-F5344CB8AC3E}">
        <p14:creationId xmlns:p14="http://schemas.microsoft.com/office/powerpoint/2010/main" val="2538378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6396-F804-8149-AA00-A9A14E0DE668}"/>
              </a:ext>
            </a:extLst>
          </p:cNvPr>
          <p:cNvSpPr>
            <a:spLocks noGrp="1"/>
          </p:cNvSpPr>
          <p:nvPr>
            <p:ph type="title"/>
          </p:nvPr>
        </p:nvSpPr>
        <p:spPr/>
        <p:txBody>
          <a:bodyPr/>
          <a:lstStyle/>
          <a:p>
            <a:r>
              <a:rPr lang="en-US" dirty="0"/>
              <a:t>Fourth CNN</a:t>
            </a:r>
          </a:p>
        </p:txBody>
      </p:sp>
      <p:pic>
        <p:nvPicPr>
          <p:cNvPr id="5" name="Picture 4" descr="A picture containing diagram&#10;&#10;Description automatically generated">
            <a:extLst>
              <a:ext uri="{FF2B5EF4-FFF2-40B4-BE49-F238E27FC236}">
                <a16:creationId xmlns:a16="http://schemas.microsoft.com/office/drawing/2014/main" id="{89989C44-4821-CB45-9A38-81065C8F7DC9}"/>
              </a:ext>
            </a:extLst>
          </p:cNvPr>
          <p:cNvPicPr>
            <a:picLocks noChangeAspect="1"/>
          </p:cNvPicPr>
          <p:nvPr/>
        </p:nvPicPr>
        <p:blipFill>
          <a:blip r:embed="rId2"/>
          <a:stretch>
            <a:fillRect/>
          </a:stretch>
        </p:blipFill>
        <p:spPr>
          <a:xfrm>
            <a:off x="3124009" y="1884038"/>
            <a:ext cx="5943981" cy="4169443"/>
          </a:xfrm>
          <a:prstGeom prst="rect">
            <a:avLst/>
          </a:prstGeom>
        </p:spPr>
      </p:pic>
    </p:spTree>
    <p:extLst>
      <p:ext uri="{BB962C8B-B14F-4D97-AF65-F5344CB8AC3E}">
        <p14:creationId xmlns:p14="http://schemas.microsoft.com/office/powerpoint/2010/main" val="43720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5EF4-0C3E-FE4F-BDFE-3482A8AFD263}"/>
              </a:ext>
            </a:extLst>
          </p:cNvPr>
          <p:cNvSpPr>
            <a:spLocks noGrp="1"/>
          </p:cNvSpPr>
          <p:nvPr>
            <p:ph type="title"/>
          </p:nvPr>
        </p:nvSpPr>
        <p:spPr/>
        <p:txBody>
          <a:bodyPr/>
          <a:lstStyle/>
          <a:p>
            <a:r>
              <a:rPr lang="en-US" dirty="0"/>
              <a:t>Training Results</a:t>
            </a:r>
          </a:p>
        </p:txBody>
      </p:sp>
      <p:pic>
        <p:nvPicPr>
          <p:cNvPr id="5" name="Content Placeholder 4" descr="Chart, histogram&#10;&#10;Description automatically generated">
            <a:extLst>
              <a:ext uri="{FF2B5EF4-FFF2-40B4-BE49-F238E27FC236}">
                <a16:creationId xmlns:a16="http://schemas.microsoft.com/office/drawing/2014/main" id="{4E17E088-3CA1-BF40-8371-30DBF99093BA}"/>
              </a:ext>
            </a:extLst>
          </p:cNvPr>
          <p:cNvPicPr>
            <a:picLocks noGrp="1" noChangeAspect="1"/>
          </p:cNvPicPr>
          <p:nvPr>
            <p:ph idx="1"/>
          </p:nvPr>
        </p:nvPicPr>
        <p:blipFill>
          <a:blip r:embed="rId2"/>
          <a:stretch>
            <a:fillRect/>
          </a:stretch>
        </p:blipFill>
        <p:spPr>
          <a:xfrm>
            <a:off x="1137148" y="1853755"/>
            <a:ext cx="4238518" cy="4238518"/>
          </a:xfrm>
        </p:spPr>
      </p:pic>
      <p:pic>
        <p:nvPicPr>
          <p:cNvPr id="7" name="Picture 6" descr="Chart, histogram&#10;&#10;Description automatically generated">
            <a:extLst>
              <a:ext uri="{FF2B5EF4-FFF2-40B4-BE49-F238E27FC236}">
                <a16:creationId xmlns:a16="http://schemas.microsoft.com/office/drawing/2014/main" id="{1CFAFE60-527B-C444-AA56-320C68BEFA95}"/>
              </a:ext>
            </a:extLst>
          </p:cNvPr>
          <p:cNvPicPr>
            <a:picLocks noChangeAspect="1"/>
          </p:cNvPicPr>
          <p:nvPr/>
        </p:nvPicPr>
        <p:blipFill>
          <a:blip r:embed="rId3"/>
          <a:stretch>
            <a:fillRect/>
          </a:stretch>
        </p:blipFill>
        <p:spPr>
          <a:xfrm>
            <a:off x="6501902" y="1853754"/>
            <a:ext cx="4238519" cy="4238519"/>
          </a:xfrm>
          <a:prstGeom prst="rect">
            <a:avLst/>
          </a:prstGeom>
        </p:spPr>
      </p:pic>
    </p:spTree>
    <p:extLst>
      <p:ext uri="{BB962C8B-B14F-4D97-AF65-F5344CB8AC3E}">
        <p14:creationId xmlns:p14="http://schemas.microsoft.com/office/powerpoint/2010/main" val="438135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64B-4D30-DB48-A11F-69015308F2AC}"/>
              </a:ext>
            </a:extLst>
          </p:cNvPr>
          <p:cNvSpPr>
            <a:spLocks noGrp="1"/>
          </p:cNvSpPr>
          <p:nvPr>
            <p:ph type="title"/>
          </p:nvPr>
        </p:nvSpPr>
        <p:spPr/>
        <p:txBody>
          <a:bodyPr/>
          <a:lstStyle/>
          <a:p>
            <a:r>
              <a:rPr lang="en-US" dirty="0"/>
              <a:t>Testing Our Models</a:t>
            </a:r>
          </a:p>
        </p:txBody>
      </p:sp>
      <p:sp>
        <p:nvSpPr>
          <p:cNvPr id="3" name="Content Placeholder 2">
            <a:extLst>
              <a:ext uri="{FF2B5EF4-FFF2-40B4-BE49-F238E27FC236}">
                <a16:creationId xmlns:a16="http://schemas.microsoft.com/office/drawing/2014/main" id="{99DE3B48-34B6-B54D-8037-DC4885AD189E}"/>
              </a:ext>
            </a:extLst>
          </p:cNvPr>
          <p:cNvSpPr>
            <a:spLocks noGrp="1"/>
          </p:cNvSpPr>
          <p:nvPr>
            <p:ph idx="1"/>
          </p:nvPr>
        </p:nvSpPr>
        <p:spPr/>
        <p:txBody>
          <a:bodyPr/>
          <a:lstStyle/>
          <a:p>
            <a:r>
              <a:rPr lang="en-US" dirty="0"/>
              <a:t>Now that we've trained all our models, we can begin testing them against more difficult levels to see how well it was able to learn the game</a:t>
            </a:r>
          </a:p>
          <a:p>
            <a:r>
              <a:rPr lang="en-US" dirty="0"/>
              <a:t>Considering our third CNN was unable to learn its own level, I didn't include it in the results to avoid trivial charts</a:t>
            </a:r>
          </a:p>
          <a:p>
            <a:r>
              <a:rPr lang="en-US" dirty="0"/>
              <a:t>To test our other models, we can run each of the models against a harder level for 1000 episodes and create histograms of how well they did</a:t>
            </a:r>
          </a:p>
        </p:txBody>
      </p:sp>
    </p:spTree>
    <p:extLst>
      <p:ext uri="{BB962C8B-B14F-4D97-AF65-F5344CB8AC3E}">
        <p14:creationId xmlns:p14="http://schemas.microsoft.com/office/powerpoint/2010/main" val="12729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E0836B-0181-4136-AAB7-0504CFED7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937A4590-41A2-42FE-A36F-B7E203FA9A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8938" y="1847088"/>
            <a:ext cx="28315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3CDBB34-B883-704A-A020-583A2BF3B9EB}"/>
              </a:ext>
            </a:extLst>
          </p:cNvPr>
          <p:cNvSpPr>
            <a:spLocks noGrp="1"/>
          </p:cNvSpPr>
          <p:nvPr>
            <p:ph type="title"/>
          </p:nvPr>
        </p:nvSpPr>
        <p:spPr>
          <a:xfrm>
            <a:off x="656623" y="804520"/>
            <a:ext cx="2830940" cy="1049235"/>
          </a:xfrm>
        </p:spPr>
        <p:txBody>
          <a:bodyPr vert="horz" lIns="91440" tIns="45720" rIns="91440" bIns="45720" rtlCol="0" anchor="t">
            <a:normAutofit/>
          </a:bodyPr>
          <a:lstStyle/>
          <a:p>
            <a:r>
              <a:rPr lang="en-US" dirty="0"/>
              <a:t>Results</a:t>
            </a:r>
          </a:p>
        </p:txBody>
      </p:sp>
      <p:sp>
        <p:nvSpPr>
          <p:cNvPr id="17" name="Rectangle 16">
            <a:extLst>
              <a:ext uri="{FF2B5EF4-FFF2-40B4-BE49-F238E27FC236}">
                <a16:creationId xmlns:a16="http://schemas.microsoft.com/office/drawing/2014/main" id="{457CBE1A-FFC1-437A-9C4F-81A95AA7E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Box 3">
            <a:extLst>
              <a:ext uri="{FF2B5EF4-FFF2-40B4-BE49-F238E27FC236}">
                <a16:creationId xmlns:a16="http://schemas.microsoft.com/office/drawing/2014/main" id="{B5783A46-F0A2-6840-AF6D-666C80B30440}"/>
              </a:ext>
            </a:extLst>
          </p:cNvPr>
          <p:cNvSpPr txBox="1"/>
          <p:nvPr/>
        </p:nvSpPr>
        <p:spPr>
          <a:xfrm>
            <a:off x="656624" y="2015732"/>
            <a:ext cx="2828026" cy="3287567"/>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a:t>Easy to Normal</a:t>
            </a:r>
          </a:p>
        </p:txBody>
      </p:sp>
      <p:grpSp>
        <p:nvGrpSpPr>
          <p:cNvPr id="19" name="Group 18">
            <a:extLst>
              <a:ext uri="{FF2B5EF4-FFF2-40B4-BE49-F238E27FC236}">
                <a16:creationId xmlns:a16="http://schemas.microsoft.com/office/drawing/2014/main" id="{4A9E3941-E855-4A43-B613-3B0A5D3739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20" name="Rectangle 19">
              <a:extLst>
                <a:ext uri="{FF2B5EF4-FFF2-40B4-BE49-F238E27FC236}">
                  <a16:creationId xmlns:a16="http://schemas.microsoft.com/office/drawing/2014/main" id="{509FE070-5DD6-4671-A7A2-91D255BB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77A395-788F-4913-A014-5D1B3E25B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descr="Chart&#10;&#10;Description automatically generated">
            <a:extLst>
              <a:ext uri="{FF2B5EF4-FFF2-40B4-BE49-F238E27FC236}">
                <a16:creationId xmlns:a16="http://schemas.microsoft.com/office/drawing/2014/main" id="{1A34A220-D9BF-234F-ABCB-2456F2B06D1B}"/>
              </a:ext>
            </a:extLst>
          </p:cNvPr>
          <p:cNvPicPr>
            <a:picLocks noChangeAspect="1"/>
          </p:cNvPicPr>
          <p:nvPr/>
        </p:nvPicPr>
        <p:blipFill rotWithShape="1">
          <a:blip r:embed="rId2"/>
          <a:srcRect l="54" t="-1" r="17778" b="-1"/>
          <a:stretch/>
        </p:blipFill>
        <p:spPr>
          <a:xfrm>
            <a:off x="8837545" y="3361530"/>
            <a:ext cx="2077931" cy="1896691"/>
          </a:xfrm>
          <a:prstGeom prst="rect">
            <a:avLst/>
          </a:prstGeom>
        </p:spPr>
      </p:pic>
      <p:pic>
        <p:nvPicPr>
          <p:cNvPr id="6" name="Picture 5" descr="Chart, histogram&#10;&#10;Description automatically generated">
            <a:extLst>
              <a:ext uri="{FF2B5EF4-FFF2-40B4-BE49-F238E27FC236}">
                <a16:creationId xmlns:a16="http://schemas.microsoft.com/office/drawing/2014/main" id="{6A3AB3F7-00C4-D24E-9E16-34666AFE5BB0}"/>
              </a:ext>
            </a:extLst>
          </p:cNvPr>
          <p:cNvPicPr>
            <a:picLocks noChangeAspect="1"/>
          </p:cNvPicPr>
          <p:nvPr/>
        </p:nvPicPr>
        <p:blipFill rotWithShape="1">
          <a:blip r:embed="rId3"/>
          <a:srcRect t="6771" r="-5" b="5960"/>
          <a:stretch/>
        </p:blipFill>
        <p:spPr>
          <a:xfrm>
            <a:off x="4331345" y="1700213"/>
            <a:ext cx="4789915" cy="3134942"/>
          </a:xfrm>
          <a:prstGeom prst="rect">
            <a:avLst/>
          </a:prstGeom>
        </p:spPr>
      </p:pic>
      <p:pic>
        <p:nvPicPr>
          <p:cNvPr id="5" name="Picture 4" descr="Chart&#10;&#10;Description automatically generated">
            <a:extLst>
              <a:ext uri="{FF2B5EF4-FFF2-40B4-BE49-F238E27FC236}">
                <a16:creationId xmlns:a16="http://schemas.microsoft.com/office/drawing/2014/main" id="{080C6D06-B2D5-D14C-909B-CA701823DC33}"/>
              </a:ext>
            </a:extLst>
          </p:cNvPr>
          <p:cNvPicPr>
            <a:picLocks noChangeAspect="1"/>
          </p:cNvPicPr>
          <p:nvPr/>
        </p:nvPicPr>
        <p:blipFill rotWithShape="1">
          <a:blip r:embed="rId4"/>
          <a:srcRect r="23792" b="-6"/>
          <a:stretch/>
        </p:blipFill>
        <p:spPr>
          <a:xfrm>
            <a:off x="8663686" y="1124571"/>
            <a:ext cx="2251790" cy="2216222"/>
          </a:xfrm>
          <a:prstGeom prst="rect">
            <a:avLst/>
          </a:prstGeom>
        </p:spPr>
      </p:pic>
      <p:pic>
        <p:nvPicPr>
          <p:cNvPr id="23" name="Picture 22">
            <a:extLst>
              <a:ext uri="{FF2B5EF4-FFF2-40B4-BE49-F238E27FC236}">
                <a16:creationId xmlns:a16="http://schemas.microsoft.com/office/drawing/2014/main" id="{C0861CB2-E220-4FB7-A994-A1CCE9AB1C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BD9629C9-C99F-47E2-B01E-6773B5DD88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28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EF1E4FC-0E33-4B98-A3DD-A5D669222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10D07F66-095C-496B-A383-5C21A3DFE6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69416" y="1847088"/>
            <a:ext cx="28648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7885F49-7684-E145-8A2F-ED5FE474E054}"/>
              </a:ext>
            </a:extLst>
          </p:cNvPr>
          <p:cNvSpPr>
            <a:spLocks noGrp="1"/>
          </p:cNvSpPr>
          <p:nvPr>
            <p:ph type="title"/>
          </p:nvPr>
        </p:nvSpPr>
        <p:spPr>
          <a:xfrm>
            <a:off x="8669417" y="804520"/>
            <a:ext cx="2864819" cy="1049235"/>
          </a:xfrm>
        </p:spPr>
        <p:txBody>
          <a:bodyPr vert="horz" lIns="91440" tIns="45720" rIns="91440" bIns="45720" rtlCol="0" anchor="t">
            <a:normAutofit/>
          </a:bodyPr>
          <a:lstStyle/>
          <a:p>
            <a:r>
              <a:rPr lang="en-US" dirty="0"/>
              <a:t>Results</a:t>
            </a:r>
          </a:p>
        </p:txBody>
      </p:sp>
      <p:sp>
        <p:nvSpPr>
          <p:cNvPr id="43" name="Rectangle 42">
            <a:extLst>
              <a:ext uri="{FF2B5EF4-FFF2-40B4-BE49-F238E27FC236}">
                <a16:creationId xmlns:a16="http://schemas.microsoft.com/office/drawing/2014/main" id="{31A8C76C-0418-4EDE-BDB2-77E40342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45" name="Group 44">
            <a:extLst>
              <a:ext uri="{FF2B5EF4-FFF2-40B4-BE49-F238E27FC236}">
                <a16:creationId xmlns:a16="http://schemas.microsoft.com/office/drawing/2014/main" id="{658745FB-EE90-4D69-97E4-A6ABA92E7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7560115" cy="5149101"/>
            <a:chOff x="7463258" y="583365"/>
            <a:chExt cx="7560115" cy="5181928"/>
          </a:xfrm>
        </p:grpSpPr>
        <p:sp>
          <p:nvSpPr>
            <p:cNvPr id="46" name="Rectangle 45">
              <a:extLst>
                <a:ext uri="{FF2B5EF4-FFF2-40B4-BE49-F238E27FC236}">
                  <a16:creationId xmlns:a16="http://schemas.microsoft.com/office/drawing/2014/main" id="{D9A42BA2-496A-45B4-A369-76961E5C6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40A7DC7-E817-4AE6-9F30-B30B8768E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Chart, histogram&#10;&#10;Description automatically generated">
            <a:extLst>
              <a:ext uri="{FF2B5EF4-FFF2-40B4-BE49-F238E27FC236}">
                <a16:creationId xmlns:a16="http://schemas.microsoft.com/office/drawing/2014/main" id="{0758225A-77F8-5648-86CB-028BC2A8DB67}"/>
              </a:ext>
            </a:extLst>
          </p:cNvPr>
          <p:cNvPicPr>
            <a:picLocks noChangeAspect="1"/>
          </p:cNvPicPr>
          <p:nvPr/>
        </p:nvPicPr>
        <p:blipFill rotWithShape="1">
          <a:blip r:embed="rId2"/>
          <a:srcRect l="1288" r="18896"/>
          <a:stretch/>
        </p:blipFill>
        <p:spPr>
          <a:xfrm>
            <a:off x="994701" y="3003615"/>
            <a:ext cx="2380097" cy="2236496"/>
          </a:xfrm>
          <a:prstGeom prst="rect">
            <a:avLst/>
          </a:prstGeom>
        </p:spPr>
      </p:pic>
      <p:pic>
        <p:nvPicPr>
          <p:cNvPr id="6" name="Picture 5" descr="Chart, histogram&#10;&#10;Description automatically generated">
            <a:extLst>
              <a:ext uri="{FF2B5EF4-FFF2-40B4-BE49-F238E27FC236}">
                <a16:creationId xmlns:a16="http://schemas.microsoft.com/office/drawing/2014/main" id="{F46C82B0-6882-9841-9F8E-A803438331CC}"/>
              </a:ext>
            </a:extLst>
          </p:cNvPr>
          <p:cNvPicPr>
            <a:picLocks noChangeAspect="1"/>
          </p:cNvPicPr>
          <p:nvPr/>
        </p:nvPicPr>
        <p:blipFill rotWithShape="1">
          <a:blip r:embed="rId3"/>
          <a:srcRect l="5345" r="4040" b="2"/>
          <a:stretch/>
        </p:blipFill>
        <p:spPr>
          <a:xfrm>
            <a:off x="1021576" y="946167"/>
            <a:ext cx="2326346" cy="1925427"/>
          </a:xfrm>
          <a:prstGeom prst="rect">
            <a:avLst/>
          </a:prstGeom>
        </p:spPr>
      </p:pic>
      <p:sp>
        <p:nvSpPr>
          <p:cNvPr id="4" name="TextBox 3">
            <a:extLst>
              <a:ext uri="{FF2B5EF4-FFF2-40B4-BE49-F238E27FC236}">
                <a16:creationId xmlns:a16="http://schemas.microsoft.com/office/drawing/2014/main" id="{70CA3FF7-F290-A849-B2E9-9B50A6715117}"/>
              </a:ext>
            </a:extLst>
          </p:cNvPr>
          <p:cNvSpPr txBox="1"/>
          <p:nvPr/>
        </p:nvSpPr>
        <p:spPr>
          <a:xfrm>
            <a:off x="8669416" y="2015732"/>
            <a:ext cx="2864820" cy="3287567"/>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a:t>Normal to Difficult</a:t>
            </a:r>
          </a:p>
        </p:txBody>
      </p:sp>
      <p:pic>
        <p:nvPicPr>
          <p:cNvPr id="49" name="Picture 48">
            <a:extLst>
              <a:ext uri="{FF2B5EF4-FFF2-40B4-BE49-F238E27FC236}">
                <a16:creationId xmlns:a16="http://schemas.microsoft.com/office/drawing/2014/main" id="{9063AFF4-4A4D-478E-ADC6-7AE63E08AD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1" name="Straight Connector 50">
            <a:extLst>
              <a:ext uri="{FF2B5EF4-FFF2-40B4-BE49-F238E27FC236}">
                <a16:creationId xmlns:a16="http://schemas.microsoft.com/office/drawing/2014/main" id="{1BF85772-FC21-4508-AA1F-3F7C295AD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8" name="Picture 7" descr="Chart, histogram&#10;&#10;Description automatically generated">
            <a:extLst>
              <a:ext uri="{FF2B5EF4-FFF2-40B4-BE49-F238E27FC236}">
                <a16:creationId xmlns:a16="http://schemas.microsoft.com/office/drawing/2014/main" id="{0A3DDF24-95E5-674D-B363-84B5715A48C1}"/>
              </a:ext>
            </a:extLst>
          </p:cNvPr>
          <p:cNvPicPr>
            <a:picLocks noChangeAspect="1"/>
          </p:cNvPicPr>
          <p:nvPr/>
        </p:nvPicPr>
        <p:blipFill rotWithShape="1">
          <a:blip r:embed="rId5"/>
          <a:srcRect l="3073" t="-378" r="6848" b="319"/>
          <a:stretch/>
        </p:blipFill>
        <p:spPr>
          <a:xfrm>
            <a:off x="3282304" y="1289891"/>
            <a:ext cx="4488373" cy="3739310"/>
          </a:xfrm>
          <a:prstGeom prst="rect">
            <a:avLst/>
          </a:prstGeom>
        </p:spPr>
      </p:pic>
    </p:spTree>
    <p:extLst>
      <p:ext uri="{BB962C8B-B14F-4D97-AF65-F5344CB8AC3E}">
        <p14:creationId xmlns:p14="http://schemas.microsoft.com/office/powerpoint/2010/main" val="1345990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F97E-7A47-F64D-AFB0-B03847D7D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F124E38-FD7D-1E4B-A914-281BCA5FEE43}"/>
              </a:ext>
            </a:extLst>
          </p:cNvPr>
          <p:cNvSpPr>
            <a:spLocks noGrp="1"/>
          </p:cNvSpPr>
          <p:nvPr>
            <p:ph idx="1"/>
          </p:nvPr>
        </p:nvSpPr>
        <p:spPr/>
        <p:txBody>
          <a:bodyPr/>
          <a:lstStyle/>
          <a:p>
            <a:r>
              <a:rPr lang="en-US" dirty="0"/>
              <a:t>Our agent was able to learn much faster (in CPU time) on a smaller convolutional neural network, however the quality of its learning was compromised. </a:t>
            </a:r>
          </a:p>
          <a:p>
            <a:r>
              <a:rPr lang="en-US" dirty="0"/>
              <a:t>There is a strong correlation between the number of parameters included our neural network and the quality of model we’re able to train</a:t>
            </a:r>
          </a:p>
        </p:txBody>
      </p:sp>
      <p:pic>
        <p:nvPicPr>
          <p:cNvPr id="5" name="Picture 4">
            <a:extLst>
              <a:ext uri="{FF2B5EF4-FFF2-40B4-BE49-F238E27FC236}">
                <a16:creationId xmlns:a16="http://schemas.microsoft.com/office/drawing/2014/main" id="{BF42A306-EC3F-EC44-8A9B-33E416670932}"/>
              </a:ext>
            </a:extLst>
          </p:cNvPr>
          <p:cNvPicPr>
            <a:picLocks noChangeAspect="1"/>
          </p:cNvPicPr>
          <p:nvPr/>
        </p:nvPicPr>
        <p:blipFill>
          <a:blip r:embed="rId2"/>
          <a:stretch>
            <a:fillRect/>
          </a:stretch>
        </p:blipFill>
        <p:spPr>
          <a:xfrm>
            <a:off x="734527" y="4326281"/>
            <a:ext cx="3352800" cy="1727200"/>
          </a:xfrm>
          <a:prstGeom prst="rect">
            <a:avLst/>
          </a:prstGeom>
        </p:spPr>
      </p:pic>
      <p:pic>
        <p:nvPicPr>
          <p:cNvPr id="7" name="Picture 6" descr="Text&#10;&#10;Description automatically generated">
            <a:extLst>
              <a:ext uri="{FF2B5EF4-FFF2-40B4-BE49-F238E27FC236}">
                <a16:creationId xmlns:a16="http://schemas.microsoft.com/office/drawing/2014/main" id="{5A0991B5-5E63-4C4E-AB64-67284C7EFE8A}"/>
              </a:ext>
            </a:extLst>
          </p:cNvPr>
          <p:cNvPicPr>
            <a:picLocks noChangeAspect="1"/>
          </p:cNvPicPr>
          <p:nvPr/>
        </p:nvPicPr>
        <p:blipFill>
          <a:blip r:embed="rId3"/>
          <a:stretch>
            <a:fillRect/>
          </a:stretch>
        </p:blipFill>
        <p:spPr>
          <a:xfrm>
            <a:off x="8858250" y="4292373"/>
            <a:ext cx="3089380" cy="1795015"/>
          </a:xfrm>
          <a:prstGeom prst="rect">
            <a:avLst/>
          </a:prstGeom>
        </p:spPr>
      </p:pic>
      <p:pic>
        <p:nvPicPr>
          <p:cNvPr id="9" name="Picture 8" descr="Text&#10;&#10;Description automatically generated">
            <a:extLst>
              <a:ext uri="{FF2B5EF4-FFF2-40B4-BE49-F238E27FC236}">
                <a16:creationId xmlns:a16="http://schemas.microsoft.com/office/drawing/2014/main" id="{84EFF1E7-3B9E-F345-B7B1-C547AAADD4B2}"/>
              </a:ext>
            </a:extLst>
          </p:cNvPr>
          <p:cNvPicPr>
            <a:picLocks noChangeAspect="1"/>
          </p:cNvPicPr>
          <p:nvPr/>
        </p:nvPicPr>
        <p:blipFill>
          <a:blip r:embed="rId4"/>
          <a:stretch>
            <a:fillRect/>
          </a:stretch>
        </p:blipFill>
        <p:spPr>
          <a:xfrm>
            <a:off x="4804379" y="4095050"/>
            <a:ext cx="3213100" cy="1612900"/>
          </a:xfrm>
          <a:prstGeom prst="rect">
            <a:avLst/>
          </a:prstGeom>
        </p:spPr>
      </p:pic>
      <p:sp>
        <p:nvSpPr>
          <p:cNvPr id="10" name="TextBox 9">
            <a:extLst>
              <a:ext uri="{FF2B5EF4-FFF2-40B4-BE49-F238E27FC236}">
                <a16:creationId xmlns:a16="http://schemas.microsoft.com/office/drawing/2014/main" id="{1993B887-3C9F-9941-857D-7460CD46AD69}"/>
              </a:ext>
            </a:extLst>
          </p:cNvPr>
          <p:cNvSpPr txBox="1"/>
          <p:nvPr/>
        </p:nvSpPr>
        <p:spPr>
          <a:xfrm>
            <a:off x="1443130" y="3899164"/>
            <a:ext cx="1935594" cy="369332"/>
          </a:xfrm>
          <a:prstGeom prst="rect">
            <a:avLst/>
          </a:prstGeom>
          <a:noFill/>
        </p:spPr>
        <p:txBody>
          <a:bodyPr wrap="none" rtlCol="0">
            <a:spAutoFit/>
          </a:bodyPr>
          <a:lstStyle/>
          <a:p>
            <a:r>
              <a:rPr lang="en-US" dirty="0"/>
              <a:t>1</a:t>
            </a:r>
            <a:r>
              <a:rPr lang="en-US" baseline="30000" dirty="0"/>
              <a:t>st</a:t>
            </a:r>
            <a:r>
              <a:rPr lang="en-US" dirty="0"/>
              <a:t> CNN Summary</a:t>
            </a:r>
          </a:p>
        </p:txBody>
      </p:sp>
      <p:sp>
        <p:nvSpPr>
          <p:cNvPr id="11" name="TextBox 10">
            <a:extLst>
              <a:ext uri="{FF2B5EF4-FFF2-40B4-BE49-F238E27FC236}">
                <a16:creationId xmlns:a16="http://schemas.microsoft.com/office/drawing/2014/main" id="{42E46272-0359-5248-B713-61E54EEDCA83}"/>
              </a:ext>
            </a:extLst>
          </p:cNvPr>
          <p:cNvSpPr txBox="1"/>
          <p:nvPr/>
        </p:nvSpPr>
        <p:spPr>
          <a:xfrm>
            <a:off x="5434315" y="5736709"/>
            <a:ext cx="1953227" cy="369332"/>
          </a:xfrm>
          <a:prstGeom prst="rect">
            <a:avLst/>
          </a:prstGeom>
          <a:noFill/>
        </p:spPr>
        <p:txBody>
          <a:bodyPr wrap="none" rtlCol="0">
            <a:spAutoFit/>
          </a:bodyPr>
          <a:lstStyle/>
          <a:p>
            <a:r>
              <a:rPr lang="en-US" dirty="0"/>
              <a:t>4</a:t>
            </a:r>
            <a:r>
              <a:rPr lang="en-US" baseline="30000" dirty="0"/>
              <a:t>th</a:t>
            </a:r>
            <a:r>
              <a:rPr lang="en-US" dirty="0"/>
              <a:t> CNN Summary</a:t>
            </a:r>
          </a:p>
        </p:txBody>
      </p:sp>
      <p:sp>
        <p:nvSpPr>
          <p:cNvPr id="12" name="TextBox 11">
            <a:extLst>
              <a:ext uri="{FF2B5EF4-FFF2-40B4-BE49-F238E27FC236}">
                <a16:creationId xmlns:a16="http://schemas.microsoft.com/office/drawing/2014/main" id="{E6747845-A708-644F-B136-FBC10CEE7F66}"/>
              </a:ext>
            </a:extLst>
          </p:cNvPr>
          <p:cNvSpPr txBox="1"/>
          <p:nvPr/>
        </p:nvSpPr>
        <p:spPr>
          <a:xfrm>
            <a:off x="9412700" y="3910384"/>
            <a:ext cx="1980479" cy="369332"/>
          </a:xfrm>
          <a:prstGeom prst="rect">
            <a:avLst/>
          </a:prstGeom>
          <a:noFill/>
        </p:spPr>
        <p:txBody>
          <a:bodyPr wrap="none" rtlCol="0">
            <a:spAutoFit/>
          </a:bodyPr>
          <a:lstStyle/>
          <a:p>
            <a:r>
              <a:rPr lang="en-US" dirty="0"/>
              <a:t>2</a:t>
            </a:r>
            <a:r>
              <a:rPr lang="en-US" baseline="30000" dirty="0"/>
              <a:t>nd</a:t>
            </a:r>
            <a:r>
              <a:rPr lang="en-US" dirty="0"/>
              <a:t> CNN Summary</a:t>
            </a:r>
          </a:p>
        </p:txBody>
      </p:sp>
    </p:spTree>
    <p:extLst>
      <p:ext uri="{BB962C8B-B14F-4D97-AF65-F5344CB8AC3E}">
        <p14:creationId xmlns:p14="http://schemas.microsoft.com/office/powerpoint/2010/main" val="2260868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95A5-FC00-A549-9897-BC0675DCE89C}"/>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62167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C617-6D1F-A349-B4FD-AB49D129B7DF}"/>
              </a:ext>
            </a:extLst>
          </p:cNvPr>
          <p:cNvSpPr>
            <a:spLocks noGrp="1"/>
          </p:cNvSpPr>
          <p:nvPr>
            <p:ph type="title"/>
          </p:nvPr>
        </p:nvSpPr>
        <p:spPr/>
        <p:txBody>
          <a:bodyPr/>
          <a:lstStyle/>
          <a:p>
            <a:r>
              <a:rPr lang="en-US" dirty="0"/>
              <a:t>Description </a:t>
            </a:r>
          </a:p>
        </p:txBody>
      </p:sp>
      <p:sp>
        <p:nvSpPr>
          <p:cNvPr id="3" name="Content Placeholder 2">
            <a:extLst>
              <a:ext uri="{FF2B5EF4-FFF2-40B4-BE49-F238E27FC236}">
                <a16:creationId xmlns:a16="http://schemas.microsoft.com/office/drawing/2014/main" id="{1651E5B5-4E64-2C4B-A959-5934CD7E4909}"/>
              </a:ext>
            </a:extLst>
          </p:cNvPr>
          <p:cNvSpPr>
            <a:spLocks noGrp="1"/>
          </p:cNvSpPr>
          <p:nvPr>
            <p:ph idx="1"/>
          </p:nvPr>
        </p:nvSpPr>
        <p:spPr>
          <a:xfrm>
            <a:off x="4294208" y="2015732"/>
            <a:ext cx="6760646" cy="3450613"/>
          </a:xfrm>
        </p:spPr>
        <p:txBody>
          <a:bodyPr/>
          <a:lstStyle/>
          <a:p>
            <a:r>
              <a:rPr lang="en-US" dirty="0"/>
              <a:t>I explored how changing the structure of our Convolutional Neural Network affects the learning rate of our agent when playing the game Flappy Bird by testing the trained models against different difficulty levels</a:t>
            </a:r>
          </a:p>
          <a:p>
            <a:endParaRPr lang="en-US" dirty="0"/>
          </a:p>
        </p:txBody>
      </p:sp>
      <p:pic>
        <p:nvPicPr>
          <p:cNvPr id="6" name="Picture 5">
            <a:extLst>
              <a:ext uri="{FF2B5EF4-FFF2-40B4-BE49-F238E27FC236}">
                <a16:creationId xmlns:a16="http://schemas.microsoft.com/office/drawing/2014/main" id="{51409556-1C22-FF40-BEB6-92A6224F8A25}"/>
              </a:ext>
            </a:extLst>
          </p:cNvPr>
          <p:cNvPicPr>
            <a:picLocks noChangeAspect="1"/>
          </p:cNvPicPr>
          <p:nvPr/>
        </p:nvPicPr>
        <p:blipFill rotWithShape="1">
          <a:blip r:embed="rId2"/>
          <a:srcRect l="21591" r="22859"/>
          <a:stretch/>
        </p:blipFill>
        <p:spPr>
          <a:xfrm>
            <a:off x="951951" y="2015733"/>
            <a:ext cx="2879269" cy="3973848"/>
          </a:xfrm>
          <a:prstGeom prst="rect">
            <a:avLst/>
          </a:prstGeom>
        </p:spPr>
      </p:pic>
    </p:spTree>
    <p:extLst>
      <p:ext uri="{BB962C8B-B14F-4D97-AF65-F5344CB8AC3E}">
        <p14:creationId xmlns:p14="http://schemas.microsoft.com/office/powerpoint/2010/main" val="247863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436D-FAE1-004A-AB96-3E78B1A3A70C}"/>
              </a:ext>
            </a:extLst>
          </p:cNvPr>
          <p:cNvSpPr>
            <a:spLocks noGrp="1"/>
          </p:cNvSpPr>
          <p:nvPr>
            <p:ph type="title"/>
          </p:nvPr>
        </p:nvSpPr>
        <p:spPr/>
        <p:txBody>
          <a:bodyPr>
            <a:normAutofit/>
          </a:bodyPr>
          <a:lstStyle/>
          <a:p>
            <a:r>
              <a:rPr lang="en-US" dirty="0"/>
              <a:t>Demos</a:t>
            </a:r>
            <a:br>
              <a:rPr lang="en-US" dirty="0"/>
            </a:br>
            <a:r>
              <a:rPr lang="en-US" dirty="0"/>
              <a:t>	</a:t>
            </a:r>
            <a:r>
              <a:rPr lang="en-US" sz="2000" dirty="0"/>
              <a:t>Easy			        Normal		  	     Difficult</a:t>
            </a:r>
            <a:endParaRPr lang="en-US" dirty="0"/>
          </a:p>
        </p:txBody>
      </p:sp>
      <p:pic>
        <p:nvPicPr>
          <p:cNvPr id="7" name="Screen Recording 2021-11-11 at 4.57.29 PM" descr="Screen Recording 2021-11-11 at 4.57.29 PM">
            <a:hlinkClick r:id="" action="ppaction://media"/>
            <a:extLst>
              <a:ext uri="{FF2B5EF4-FFF2-40B4-BE49-F238E27FC236}">
                <a16:creationId xmlns:a16="http://schemas.microsoft.com/office/drawing/2014/main" id="{37E89FB0-EE29-C242-AB64-CA697BFFB8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5347" b="11800"/>
          <a:stretch/>
        </p:blipFill>
        <p:spPr>
          <a:xfrm>
            <a:off x="1451579" y="2005967"/>
            <a:ext cx="2605450" cy="4047513"/>
          </a:xfrm>
          <a:prstGeom prst="rect">
            <a:avLst/>
          </a:prstGeom>
        </p:spPr>
      </p:pic>
      <p:pic>
        <p:nvPicPr>
          <p:cNvPr id="10" name="Screen Recording 2021-11-11 at 4.52.51 PM (online-video-cutter.com)" descr="Screen Recording 2021-11-11 at 4.52.51 PM (online-video-cutter.com)">
            <a:hlinkClick r:id="" action="ppaction://media"/>
            <a:extLst>
              <a:ext uri="{FF2B5EF4-FFF2-40B4-BE49-F238E27FC236}">
                <a16:creationId xmlns:a16="http://schemas.microsoft.com/office/drawing/2014/main" id="{6D360F09-2606-5B41-8526-EC660FF7559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t="5339" b="9756"/>
          <a:stretch/>
        </p:blipFill>
        <p:spPr>
          <a:xfrm>
            <a:off x="4978124" y="2005967"/>
            <a:ext cx="2542583" cy="4047513"/>
          </a:xfrm>
          <a:prstGeom prst="rect">
            <a:avLst/>
          </a:prstGeom>
        </p:spPr>
      </p:pic>
      <p:pic>
        <p:nvPicPr>
          <p:cNvPr id="11" name="Screen Recording 2021-11-11 at 4.44.25 PM (online-video-cutter.com)" descr="Screen Recording 2021-11-11 at 4.44.25 PM (online-video-cutter.com)">
            <a:hlinkClick r:id="" action="ppaction://media"/>
            <a:extLst>
              <a:ext uri="{FF2B5EF4-FFF2-40B4-BE49-F238E27FC236}">
                <a16:creationId xmlns:a16="http://schemas.microsoft.com/office/drawing/2014/main" id="{B5708C8C-D984-F349-9357-7182F80B4676}"/>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0"/>
          <a:srcRect t="6577" b="10813"/>
          <a:stretch/>
        </p:blipFill>
        <p:spPr>
          <a:xfrm>
            <a:off x="8441803" y="2005967"/>
            <a:ext cx="2613051" cy="4047513"/>
          </a:xfrm>
          <a:prstGeom prst="rect">
            <a:avLst/>
          </a:prstGeom>
        </p:spPr>
      </p:pic>
    </p:spTree>
    <p:extLst>
      <p:ext uri="{BB962C8B-B14F-4D97-AF65-F5344CB8AC3E}">
        <p14:creationId xmlns:p14="http://schemas.microsoft.com/office/powerpoint/2010/main" val="146811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134"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4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seq concurrent="1" nextAc="seek">
              <p:cTn id="21" restart="whenNotActive" fill="hold" evtFilter="cancelBubble" nodeType="interactiveSeq">
                <p:stCondLst>
                  <p:cond evt="onClick" delay="0">
                    <p:tgtEl>
                      <p:spTgt spid="10"/>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0"/>
                                        </p:tgtEl>
                                      </p:cBhvr>
                                    </p:cmd>
                                  </p:childTnLst>
                                </p:cTn>
                              </p:par>
                            </p:childTnLst>
                          </p:cTn>
                        </p:par>
                      </p:childTnLst>
                    </p:cTn>
                  </p:par>
                </p:childTnLst>
              </p:cTn>
              <p:nextCondLst>
                <p:cond evt="onClick" delay="0">
                  <p:tgtEl>
                    <p:spTgt spid="10"/>
                  </p:tgtEl>
                </p:cond>
              </p:nextCondLst>
            </p:seq>
            <p:video>
              <p:cMediaNode vol="80000" mute="1">
                <p:cTn id="26" fill="hold" display="0">
                  <p:stCondLst>
                    <p:cond delay="indefinite"/>
                  </p:stCondLst>
                </p:cTn>
                <p:tgtEl>
                  <p:spTgt spid="10"/>
                </p:tgtEl>
              </p:cMediaNode>
            </p:vide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1"/>
                                        </p:tgtEl>
                                      </p:cBhvr>
                                    </p:cmd>
                                  </p:childTnLst>
                                </p:cTn>
                              </p:par>
                            </p:childTnLst>
                          </p:cTn>
                        </p:par>
                      </p:childTnLst>
                    </p:cTn>
                  </p:par>
                </p:childTnLst>
              </p:cTn>
              <p:nextCondLst>
                <p:cond evt="onClick" delay="0">
                  <p:tgtEl>
                    <p:spTgt spid="11"/>
                  </p:tgtEl>
                </p:cond>
              </p:nextCondLst>
            </p:seq>
            <p:video>
              <p:cMediaNode vol="80000" mute="1">
                <p:cTn id="32"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house&#10;&#10;Description automatically generated with low confidence">
            <a:extLst>
              <a:ext uri="{FF2B5EF4-FFF2-40B4-BE49-F238E27FC236}">
                <a16:creationId xmlns:a16="http://schemas.microsoft.com/office/drawing/2014/main" id="{60292C0E-4E06-9342-8D78-39DC1F449563}"/>
              </a:ext>
            </a:extLst>
          </p:cNvPr>
          <p:cNvPicPr>
            <a:picLocks noChangeAspect="1"/>
          </p:cNvPicPr>
          <p:nvPr/>
        </p:nvPicPr>
        <p:blipFill rotWithShape="1">
          <a:blip r:embed="rId2"/>
          <a:srcRect l="5972" t="13460" r="6415" b="26401"/>
          <a:stretch/>
        </p:blipFill>
        <p:spPr>
          <a:xfrm>
            <a:off x="2486025" y="1900238"/>
            <a:ext cx="7920990" cy="4200525"/>
          </a:xfrm>
          <a:prstGeom prst="rect">
            <a:avLst/>
          </a:prstGeom>
        </p:spPr>
      </p:pic>
      <p:sp>
        <p:nvSpPr>
          <p:cNvPr id="11" name="TextBox 10">
            <a:extLst>
              <a:ext uri="{FF2B5EF4-FFF2-40B4-BE49-F238E27FC236}">
                <a16:creationId xmlns:a16="http://schemas.microsoft.com/office/drawing/2014/main" id="{A9A72D59-158E-2E4B-88B3-DDE8A0E25804}"/>
              </a:ext>
            </a:extLst>
          </p:cNvPr>
          <p:cNvSpPr txBox="1"/>
          <p:nvPr/>
        </p:nvSpPr>
        <p:spPr>
          <a:xfrm>
            <a:off x="1451579" y="1329136"/>
            <a:ext cx="2217274" cy="369332"/>
          </a:xfrm>
          <a:prstGeom prst="rect">
            <a:avLst/>
          </a:prstGeom>
          <a:noFill/>
        </p:spPr>
        <p:txBody>
          <a:bodyPr wrap="none" rtlCol="0">
            <a:spAutoFit/>
          </a:bodyPr>
          <a:lstStyle/>
          <a:p>
            <a:r>
              <a:rPr lang="en-US" dirty="0"/>
              <a:t>1,685,154 parameters</a:t>
            </a:r>
          </a:p>
        </p:txBody>
      </p:sp>
      <p:sp>
        <p:nvSpPr>
          <p:cNvPr id="14" name="Title 1">
            <a:extLst>
              <a:ext uri="{FF2B5EF4-FFF2-40B4-BE49-F238E27FC236}">
                <a16:creationId xmlns:a16="http://schemas.microsoft.com/office/drawing/2014/main" id="{8B29BB54-C925-E24F-9A7F-DCE2538F1353}"/>
              </a:ext>
            </a:extLst>
          </p:cNvPr>
          <p:cNvSpPr>
            <a:spLocks noGrp="1"/>
          </p:cNvSpPr>
          <p:nvPr>
            <p:ph type="title"/>
          </p:nvPr>
        </p:nvSpPr>
        <p:spPr>
          <a:xfrm>
            <a:off x="1451579" y="804519"/>
            <a:ext cx="9603275" cy="1049235"/>
          </a:xfrm>
        </p:spPr>
        <p:txBody>
          <a:bodyPr/>
          <a:lstStyle/>
          <a:p>
            <a:r>
              <a:rPr lang="en-US" dirty="0"/>
              <a:t>First CNN</a:t>
            </a:r>
          </a:p>
        </p:txBody>
      </p:sp>
    </p:spTree>
    <p:extLst>
      <p:ext uri="{BB962C8B-B14F-4D97-AF65-F5344CB8AC3E}">
        <p14:creationId xmlns:p14="http://schemas.microsoft.com/office/powerpoint/2010/main" val="195235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1F7C-6C33-DC49-A073-80FB87DE74C3}"/>
              </a:ext>
            </a:extLst>
          </p:cNvPr>
          <p:cNvSpPr>
            <a:spLocks noGrp="1"/>
          </p:cNvSpPr>
          <p:nvPr>
            <p:ph type="title"/>
          </p:nvPr>
        </p:nvSpPr>
        <p:spPr/>
        <p:txBody>
          <a:bodyPr/>
          <a:lstStyle/>
          <a:p>
            <a:r>
              <a:rPr lang="en-US" dirty="0"/>
              <a:t>Training Results</a:t>
            </a:r>
          </a:p>
        </p:txBody>
      </p:sp>
      <p:pic>
        <p:nvPicPr>
          <p:cNvPr id="4" name="Picture 3" descr="Chart, histogram&#10;&#10;Description automatically generated">
            <a:extLst>
              <a:ext uri="{FF2B5EF4-FFF2-40B4-BE49-F238E27FC236}">
                <a16:creationId xmlns:a16="http://schemas.microsoft.com/office/drawing/2014/main" id="{FB60884D-DE2C-6047-8295-97BDE5C72EB1}"/>
              </a:ext>
            </a:extLst>
          </p:cNvPr>
          <p:cNvPicPr>
            <a:picLocks noChangeAspect="1"/>
          </p:cNvPicPr>
          <p:nvPr/>
        </p:nvPicPr>
        <p:blipFill>
          <a:blip r:embed="rId2"/>
          <a:stretch>
            <a:fillRect/>
          </a:stretch>
        </p:blipFill>
        <p:spPr>
          <a:xfrm>
            <a:off x="897475" y="1961582"/>
            <a:ext cx="4031713" cy="4031713"/>
          </a:xfrm>
          <a:prstGeom prst="rect">
            <a:avLst/>
          </a:prstGeom>
        </p:spPr>
      </p:pic>
      <p:pic>
        <p:nvPicPr>
          <p:cNvPr id="5" name="Picture 4" descr="Chart, histogram&#10;&#10;Description automatically generated">
            <a:extLst>
              <a:ext uri="{FF2B5EF4-FFF2-40B4-BE49-F238E27FC236}">
                <a16:creationId xmlns:a16="http://schemas.microsoft.com/office/drawing/2014/main" id="{E6CF3FA7-4E08-8C44-8A79-6DD63FC7797C}"/>
              </a:ext>
            </a:extLst>
          </p:cNvPr>
          <p:cNvPicPr>
            <a:picLocks noChangeAspect="1"/>
          </p:cNvPicPr>
          <p:nvPr/>
        </p:nvPicPr>
        <p:blipFill>
          <a:blip r:embed="rId3"/>
          <a:stretch>
            <a:fillRect/>
          </a:stretch>
        </p:blipFill>
        <p:spPr>
          <a:xfrm>
            <a:off x="6482072" y="1961582"/>
            <a:ext cx="4812453" cy="4044654"/>
          </a:xfrm>
          <a:prstGeom prst="rect">
            <a:avLst/>
          </a:prstGeom>
        </p:spPr>
      </p:pic>
    </p:spTree>
    <p:extLst>
      <p:ext uri="{BB962C8B-B14F-4D97-AF65-F5344CB8AC3E}">
        <p14:creationId xmlns:p14="http://schemas.microsoft.com/office/powerpoint/2010/main" val="3833250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D8165-CF6E-0A46-980C-CE1B6124FBF9}"/>
              </a:ext>
            </a:extLst>
          </p:cNvPr>
          <p:cNvSpPr>
            <a:spLocks noGrp="1"/>
          </p:cNvSpPr>
          <p:nvPr>
            <p:ph type="title"/>
          </p:nvPr>
        </p:nvSpPr>
        <p:spPr/>
        <p:txBody>
          <a:bodyPr/>
          <a:lstStyle/>
          <a:p>
            <a:r>
              <a:rPr lang="en-US" dirty="0"/>
              <a:t>Second CNN</a:t>
            </a:r>
          </a:p>
        </p:txBody>
      </p:sp>
      <p:pic>
        <p:nvPicPr>
          <p:cNvPr id="4" name="Picture 3" descr="A picture containing diagram&#10;&#10;Description automatically generated">
            <a:extLst>
              <a:ext uri="{FF2B5EF4-FFF2-40B4-BE49-F238E27FC236}">
                <a16:creationId xmlns:a16="http://schemas.microsoft.com/office/drawing/2014/main" id="{0BC4834A-04D9-BA48-BAF7-7CDB69BE0E8B}"/>
              </a:ext>
            </a:extLst>
          </p:cNvPr>
          <p:cNvPicPr>
            <a:picLocks noChangeAspect="1"/>
          </p:cNvPicPr>
          <p:nvPr/>
        </p:nvPicPr>
        <p:blipFill>
          <a:blip r:embed="rId2"/>
          <a:stretch>
            <a:fillRect/>
          </a:stretch>
        </p:blipFill>
        <p:spPr>
          <a:xfrm>
            <a:off x="3143250" y="1853754"/>
            <a:ext cx="5697553" cy="4300515"/>
          </a:xfrm>
          <a:prstGeom prst="rect">
            <a:avLst/>
          </a:prstGeom>
        </p:spPr>
      </p:pic>
      <p:sp>
        <p:nvSpPr>
          <p:cNvPr id="5" name="TextBox 4">
            <a:extLst>
              <a:ext uri="{FF2B5EF4-FFF2-40B4-BE49-F238E27FC236}">
                <a16:creationId xmlns:a16="http://schemas.microsoft.com/office/drawing/2014/main" id="{7991888D-4DF2-564C-B839-B5D2D090D137}"/>
              </a:ext>
            </a:extLst>
          </p:cNvPr>
          <p:cNvSpPr txBox="1"/>
          <p:nvPr/>
        </p:nvSpPr>
        <p:spPr>
          <a:xfrm>
            <a:off x="1451579" y="1329136"/>
            <a:ext cx="1935145" cy="369332"/>
          </a:xfrm>
          <a:prstGeom prst="rect">
            <a:avLst/>
          </a:prstGeom>
          <a:noFill/>
        </p:spPr>
        <p:txBody>
          <a:bodyPr wrap="none" rtlCol="0">
            <a:spAutoFit/>
          </a:bodyPr>
          <a:lstStyle/>
          <a:p>
            <a:r>
              <a:rPr lang="en-US" dirty="0"/>
              <a:t>60,738 parameters</a:t>
            </a:r>
          </a:p>
        </p:txBody>
      </p:sp>
    </p:spTree>
    <p:extLst>
      <p:ext uri="{BB962C8B-B14F-4D97-AF65-F5344CB8AC3E}">
        <p14:creationId xmlns:p14="http://schemas.microsoft.com/office/powerpoint/2010/main" val="247303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FE2C4-55CD-C54B-9A9B-5420AB02230A}"/>
              </a:ext>
            </a:extLst>
          </p:cNvPr>
          <p:cNvSpPr>
            <a:spLocks noGrp="1"/>
          </p:cNvSpPr>
          <p:nvPr>
            <p:ph type="title"/>
          </p:nvPr>
        </p:nvSpPr>
        <p:spPr/>
        <p:txBody>
          <a:bodyPr/>
          <a:lstStyle/>
          <a:p>
            <a:r>
              <a:rPr lang="en-US" dirty="0"/>
              <a:t>Training Results</a:t>
            </a:r>
          </a:p>
        </p:txBody>
      </p:sp>
      <p:pic>
        <p:nvPicPr>
          <p:cNvPr id="4" name="Picture 3" descr="Chart, histogram&#10;&#10;Description automatically generated">
            <a:extLst>
              <a:ext uri="{FF2B5EF4-FFF2-40B4-BE49-F238E27FC236}">
                <a16:creationId xmlns:a16="http://schemas.microsoft.com/office/drawing/2014/main" id="{7709F648-366E-A84A-BDF2-4369F785DF47}"/>
              </a:ext>
            </a:extLst>
          </p:cNvPr>
          <p:cNvPicPr>
            <a:picLocks noChangeAspect="1"/>
          </p:cNvPicPr>
          <p:nvPr/>
        </p:nvPicPr>
        <p:blipFill>
          <a:blip r:embed="rId2"/>
          <a:stretch>
            <a:fillRect/>
          </a:stretch>
        </p:blipFill>
        <p:spPr>
          <a:xfrm>
            <a:off x="1865916" y="2021129"/>
            <a:ext cx="4032351" cy="4032351"/>
          </a:xfrm>
          <a:prstGeom prst="rect">
            <a:avLst/>
          </a:prstGeom>
        </p:spPr>
      </p:pic>
      <p:pic>
        <p:nvPicPr>
          <p:cNvPr id="5" name="Picture 4" descr="Chart, histogram&#10;&#10;Description automatically generated">
            <a:extLst>
              <a:ext uri="{FF2B5EF4-FFF2-40B4-BE49-F238E27FC236}">
                <a16:creationId xmlns:a16="http://schemas.microsoft.com/office/drawing/2014/main" id="{A0CBE4DD-A359-5C4F-B3B1-7E44699D2819}"/>
              </a:ext>
            </a:extLst>
          </p:cNvPr>
          <p:cNvPicPr>
            <a:picLocks noChangeAspect="1"/>
          </p:cNvPicPr>
          <p:nvPr/>
        </p:nvPicPr>
        <p:blipFill>
          <a:blip r:embed="rId3"/>
          <a:stretch>
            <a:fillRect/>
          </a:stretch>
        </p:blipFill>
        <p:spPr>
          <a:xfrm>
            <a:off x="6593878" y="2021129"/>
            <a:ext cx="4032351" cy="4032351"/>
          </a:xfrm>
          <a:prstGeom prst="rect">
            <a:avLst/>
          </a:prstGeom>
        </p:spPr>
      </p:pic>
    </p:spTree>
    <p:extLst>
      <p:ext uri="{BB962C8B-B14F-4D97-AF65-F5344CB8AC3E}">
        <p14:creationId xmlns:p14="http://schemas.microsoft.com/office/powerpoint/2010/main" val="4042183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5998-79B5-3A49-B5EB-CACBCA17854B}"/>
              </a:ext>
            </a:extLst>
          </p:cNvPr>
          <p:cNvSpPr>
            <a:spLocks noGrp="1"/>
          </p:cNvSpPr>
          <p:nvPr>
            <p:ph type="title"/>
          </p:nvPr>
        </p:nvSpPr>
        <p:spPr/>
        <p:txBody>
          <a:bodyPr/>
          <a:lstStyle/>
          <a:p>
            <a:r>
              <a:rPr lang="en-US" dirty="0"/>
              <a:t>Third CNN</a:t>
            </a:r>
          </a:p>
        </p:txBody>
      </p:sp>
      <p:sp>
        <p:nvSpPr>
          <p:cNvPr id="5" name="TextBox 4">
            <a:extLst>
              <a:ext uri="{FF2B5EF4-FFF2-40B4-BE49-F238E27FC236}">
                <a16:creationId xmlns:a16="http://schemas.microsoft.com/office/drawing/2014/main" id="{015EA271-56FE-5544-A031-738EEE39A2FC}"/>
              </a:ext>
            </a:extLst>
          </p:cNvPr>
          <p:cNvSpPr txBox="1"/>
          <p:nvPr/>
        </p:nvSpPr>
        <p:spPr>
          <a:xfrm>
            <a:off x="1451579" y="1329136"/>
            <a:ext cx="2040302" cy="369332"/>
          </a:xfrm>
          <a:prstGeom prst="rect">
            <a:avLst/>
          </a:prstGeom>
          <a:noFill/>
        </p:spPr>
        <p:txBody>
          <a:bodyPr wrap="none" rtlCol="0">
            <a:spAutoFit/>
          </a:bodyPr>
          <a:lstStyle/>
          <a:p>
            <a:r>
              <a:rPr lang="en-US" dirty="0"/>
              <a:t>16, 069 parameters</a:t>
            </a:r>
          </a:p>
        </p:txBody>
      </p:sp>
      <p:pic>
        <p:nvPicPr>
          <p:cNvPr id="7" name="Picture 6" descr="A picture containing diagram&#10;&#10;Description automatically generated">
            <a:extLst>
              <a:ext uri="{FF2B5EF4-FFF2-40B4-BE49-F238E27FC236}">
                <a16:creationId xmlns:a16="http://schemas.microsoft.com/office/drawing/2014/main" id="{D0756B76-8083-3A45-A40B-E7FECD9DF1E7}"/>
              </a:ext>
            </a:extLst>
          </p:cNvPr>
          <p:cNvPicPr>
            <a:picLocks noChangeAspect="1"/>
          </p:cNvPicPr>
          <p:nvPr/>
        </p:nvPicPr>
        <p:blipFill>
          <a:blip r:embed="rId2"/>
          <a:stretch>
            <a:fillRect/>
          </a:stretch>
        </p:blipFill>
        <p:spPr>
          <a:xfrm>
            <a:off x="3362325" y="1875956"/>
            <a:ext cx="5438775" cy="4225991"/>
          </a:xfrm>
          <a:prstGeom prst="rect">
            <a:avLst/>
          </a:prstGeom>
        </p:spPr>
      </p:pic>
    </p:spTree>
    <p:extLst>
      <p:ext uri="{BB962C8B-B14F-4D97-AF65-F5344CB8AC3E}">
        <p14:creationId xmlns:p14="http://schemas.microsoft.com/office/powerpoint/2010/main" val="2473999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9388-E0F9-DF46-AB48-C2F6F2E01D8C}"/>
              </a:ext>
            </a:extLst>
          </p:cNvPr>
          <p:cNvSpPr>
            <a:spLocks noGrp="1"/>
          </p:cNvSpPr>
          <p:nvPr>
            <p:ph type="title"/>
          </p:nvPr>
        </p:nvSpPr>
        <p:spPr/>
        <p:txBody>
          <a:bodyPr/>
          <a:lstStyle/>
          <a:p>
            <a:r>
              <a:rPr lang="en-US" dirty="0"/>
              <a:t>Training Results</a:t>
            </a:r>
          </a:p>
        </p:txBody>
      </p:sp>
      <p:pic>
        <p:nvPicPr>
          <p:cNvPr id="4" name="Content Placeholder 4" descr="Chart, histogram&#10;&#10;Description automatically generated">
            <a:extLst>
              <a:ext uri="{FF2B5EF4-FFF2-40B4-BE49-F238E27FC236}">
                <a16:creationId xmlns:a16="http://schemas.microsoft.com/office/drawing/2014/main" id="{2BF99759-012F-7142-A248-E741D78C826B}"/>
              </a:ext>
            </a:extLst>
          </p:cNvPr>
          <p:cNvPicPr>
            <a:picLocks noChangeAspect="1"/>
          </p:cNvPicPr>
          <p:nvPr/>
        </p:nvPicPr>
        <p:blipFill>
          <a:blip r:embed="rId2"/>
          <a:stretch>
            <a:fillRect/>
          </a:stretch>
        </p:blipFill>
        <p:spPr>
          <a:xfrm>
            <a:off x="1680179" y="1992556"/>
            <a:ext cx="3949096" cy="3949096"/>
          </a:xfrm>
          <a:prstGeom prst="rect">
            <a:avLst/>
          </a:prstGeom>
        </p:spPr>
      </p:pic>
      <p:pic>
        <p:nvPicPr>
          <p:cNvPr id="5" name="Picture 4" descr="Chart, histogram&#10;&#10;Description automatically generated">
            <a:extLst>
              <a:ext uri="{FF2B5EF4-FFF2-40B4-BE49-F238E27FC236}">
                <a16:creationId xmlns:a16="http://schemas.microsoft.com/office/drawing/2014/main" id="{8CEDEF2D-CCCD-5946-8A51-5BE73087EC17}"/>
              </a:ext>
            </a:extLst>
          </p:cNvPr>
          <p:cNvPicPr>
            <a:picLocks noChangeAspect="1"/>
          </p:cNvPicPr>
          <p:nvPr/>
        </p:nvPicPr>
        <p:blipFill>
          <a:blip r:embed="rId3"/>
          <a:stretch>
            <a:fillRect/>
          </a:stretch>
        </p:blipFill>
        <p:spPr>
          <a:xfrm>
            <a:off x="6791325" y="1992556"/>
            <a:ext cx="3949096" cy="3949096"/>
          </a:xfrm>
          <a:prstGeom prst="rect">
            <a:avLst/>
          </a:prstGeom>
        </p:spPr>
      </p:pic>
    </p:spTree>
    <p:extLst>
      <p:ext uri="{BB962C8B-B14F-4D97-AF65-F5344CB8AC3E}">
        <p14:creationId xmlns:p14="http://schemas.microsoft.com/office/powerpoint/2010/main" val="26898645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692</TotalTime>
  <Words>237</Words>
  <Application>Microsoft Macintosh PowerPoint</Application>
  <PresentationFormat>Widescreen</PresentationFormat>
  <Paragraphs>31</Paragraphs>
  <Slides>16</Slides>
  <Notes>0</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Gill Sans MT</vt:lpstr>
      <vt:lpstr>Gallery</vt:lpstr>
      <vt:lpstr>How CNN structures influence learning in Flappy Bird</vt:lpstr>
      <vt:lpstr>Description </vt:lpstr>
      <vt:lpstr>Demos  Easy           Normal          Difficult</vt:lpstr>
      <vt:lpstr>First CNN</vt:lpstr>
      <vt:lpstr>Training Results</vt:lpstr>
      <vt:lpstr>Second CNN</vt:lpstr>
      <vt:lpstr>Training Results</vt:lpstr>
      <vt:lpstr>Third CNN</vt:lpstr>
      <vt:lpstr>Training Results</vt:lpstr>
      <vt:lpstr>Fourth CNN</vt:lpstr>
      <vt:lpstr>Training Results</vt:lpstr>
      <vt:lpstr>Testing Our Models</vt:lpstr>
      <vt:lpstr>Results</vt:lpstr>
      <vt:lpstr>Results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Final Project Proposal</dc:title>
  <dc:creator>Kelsye Anderson</dc:creator>
  <cp:lastModifiedBy>Kelsye Anderson</cp:lastModifiedBy>
  <cp:revision>20</cp:revision>
  <dcterms:created xsi:type="dcterms:W3CDTF">2021-10-29T01:19:29Z</dcterms:created>
  <dcterms:modified xsi:type="dcterms:W3CDTF">2021-12-17T18:07:30Z</dcterms:modified>
</cp:coreProperties>
</file>